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60" r:id="rId2"/>
    <p:sldId id="434" r:id="rId3"/>
    <p:sldId id="433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43" r:id="rId12"/>
    <p:sldId id="444" r:id="rId13"/>
    <p:sldId id="445" r:id="rId14"/>
    <p:sldId id="446" r:id="rId15"/>
    <p:sldId id="447" r:id="rId16"/>
    <p:sldId id="448" r:id="rId17"/>
    <p:sldId id="450" r:id="rId18"/>
    <p:sldId id="451" r:id="rId19"/>
    <p:sldId id="452" r:id="rId20"/>
    <p:sldId id="453" r:id="rId21"/>
    <p:sldId id="456" r:id="rId22"/>
    <p:sldId id="457" r:id="rId23"/>
    <p:sldId id="460" r:id="rId24"/>
    <p:sldId id="462" r:id="rId25"/>
    <p:sldId id="463" r:id="rId26"/>
    <p:sldId id="466" r:id="rId27"/>
    <p:sldId id="470" r:id="rId28"/>
    <p:sldId id="473" r:id="rId29"/>
    <p:sldId id="474" r:id="rId30"/>
    <p:sldId id="476" r:id="rId31"/>
    <p:sldId id="478" r:id="rId32"/>
    <p:sldId id="479" r:id="rId33"/>
    <p:sldId id="481" r:id="rId34"/>
    <p:sldId id="482" r:id="rId35"/>
    <p:sldId id="484" r:id="rId36"/>
    <p:sldId id="485" r:id="rId37"/>
    <p:sldId id="487" r:id="rId3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64819" autoAdjust="0"/>
  </p:normalViewPr>
  <p:slideViewPr>
    <p:cSldViewPr snapToGrid="0">
      <p:cViewPr varScale="1">
        <p:scale>
          <a:sx n="71" d="100"/>
          <a:sy n="71" d="100"/>
        </p:scale>
        <p:origin x="289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1E156-4F4C-4A46-968E-8E9909B77566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AC8BA-0FFF-4C39-82C7-5C493748EC9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68870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Keep the Ball Rolling</a:t>
            </a:r>
            <a:r>
              <a:rPr kumimoji="1" lang="ja-JP" altLang="en-US" dirty="0"/>
              <a:t>　・・・　</a:t>
            </a:r>
            <a:r>
              <a:rPr lang="ja-JP" altLang="en-US" b="0" i="0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一度動き出した会話をそのまま継続させ維持する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5043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54714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9946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3564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2663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"Look at the screen, everyone. Today is June 17th, 'Police Officers' Day.' They are heroes in our town. But today's small talk topic is... 'Your hero!' (</a:t>
            </a:r>
            <a:r>
              <a:rPr lang="ja-JP" altLang="en-US" dirty="0"/>
              <a:t>赤い文字を指さしながら</a:t>
            </a:r>
            <a:r>
              <a:rPr lang="en-US" altLang="ja-JP" dirty="0"/>
              <a:t>) Look at the first question: 'Who is your hero?' Maybe an anime character, or a sports player? Next question: 'Who supports your life every day?' Think about your daily life. Your school life, or your club activities (</a:t>
            </a:r>
            <a:r>
              <a:rPr lang="ja-JP" altLang="en-US" dirty="0"/>
              <a:t>部活動</a:t>
            </a:r>
            <a:r>
              <a:rPr lang="en-US" altLang="ja-JP" dirty="0"/>
              <a:t>). Who helps you when you are tired? Last question: 'Who do you want to say, "Thank you." to?' Your friends? Your teacher? Your family? Everyone has a hero in their life. Please find your hero, and tell your partner 'Why!'. Let's start!"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200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6092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3501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4784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7100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1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1-3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25725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2698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3411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78144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84533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55697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9229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87892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37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8218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2890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1-4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7039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141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554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Romen</a:t>
            </a:r>
            <a:r>
              <a:rPr kumimoji="1" lang="ja-JP" altLang="en-US" dirty="0"/>
              <a:t>　長野県の伊那市のローカルフードです。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5233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28720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AC8BA-0FFF-4C39-82C7-5C493748EC9B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718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349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237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560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709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8584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368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525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3079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4254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13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685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11BC4-CDE9-4051-A342-E6F90D160E07}" type="datetimeFigureOut">
              <a:rPr kumimoji="1" lang="ja-JP" altLang="en-US" smtClean="0"/>
              <a:t>2026/8/5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CF244-DD76-4844-8878-B14210C8929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47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Small Talk R08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２年</a:t>
            </a:r>
          </a:p>
        </p:txBody>
      </p:sp>
    </p:spTree>
    <p:extLst>
      <p:ext uri="{BB962C8B-B14F-4D97-AF65-F5344CB8AC3E}">
        <p14:creationId xmlns:p14="http://schemas.microsoft.com/office/powerpoint/2010/main" val="3098292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 txBox="1">
            <a:spLocks/>
          </p:cNvSpPr>
          <p:nvPr/>
        </p:nvSpPr>
        <p:spPr>
          <a:xfrm>
            <a:off x="0" y="0"/>
            <a:ext cx="7772400" cy="147562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It’s May 7</a:t>
            </a:r>
            <a:r>
              <a:rPr lang="en-US" altLang="ja-JP" sz="4000" b="1" baseline="30000" dirty="0">
                <a:latin typeface="Century Schoolbook" panose="02040604050505020304" pitchFamily="18" charset="0"/>
              </a:rPr>
              <a:t>th</a:t>
            </a:r>
            <a:r>
              <a:rPr lang="en-US" altLang="ja-JP" sz="4000" b="1" dirty="0">
                <a:latin typeface="Century Schoolbook" panose="02040604050505020304" pitchFamily="18" charset="0"/>
              </a:rPr>
              <a:t>.</a:t>
            </a:r>
            <a:endParaRPr lang="en-US" altLang="ja-JP" sz="4000" b="1" baseline="30000" dirty="0">
              <a:latin typeface="Century Schoolbook" panose="02040604050505020304" pitchFamily="18" charset="0"/>
            </a:endParaRPr>
          </a:p>
          <a:p>
            <a:pPr algn="l"/>
            <a:endParaRPr lang="en-US" altLang="ja-JP" sz="4000" b="1" baseline="30000" dirty="0">
              <a:latin typeface="Century Schoolbook" panose="02040604050505020304" pitchFamily="18" charset="0"/>
            </a:endParaRPr>
          </a:p>
          <a:p>
            <a:pPr algn="l"/>
            <a:r>
              <a:rPr lang="en-US" altLang="ja-JP" sz="4000" b="1" baseline="30000" dirty="0">
                <a:latin typeface="Century Schoolbook" panose="02040604050505020304" pitchFamily="18" charset="0"/>
              </a:rPr>
              <a:t>Today’s small talk topic is</a:t>
            </a:r>
            <a:endParaRPr lang="en-US" altLang="ja-JP" sz="4000" b="1" dirty="0">
              <a:latin typeface="Century Schoolbook" panose="02040604050505020304" pitchFamily="18" charset="0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4635137" y="549156"/>
            <a:ext cx="4771623" cy="733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24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your Golden Week holidays.</a:t>
            </a:r>
            <a:endParaRPr lang="ja-JP" altLang="en-US" sz="24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98923" y="2101153"/>
            <a:ext cx="8672427" cy="9048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400" b="1" dirty="0">
                <a:latin typeface="Century Schoolbook" panose="02040604050505020304" pitchFamily="18" charset="0"/>
              </a:rPr>
              <a:t>How was your Golden Week?</a:t>
            </a:r>
            <a:endParaRPr lang="ja-JP" altLang="en-US" sz="4400" b="1" dirty="0">
              <a:latin typeface="Century Schoolbook" panose="02040604050505020304" pitchFamily="18" charset="0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0" y="3899415"/>
            <a:ext cx="9448800" cy="1718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3600" b="1" dirty="0">
                <a:latin typeface="Century Schoolbook" panose="02040604050505020304" pitchFamily="18" charset="0"/>
              </a:rPr>
              <a:t>What did you do</a:t>
            </a:r>
          </a:p>
          <a:p>
            <a:pPr algn="l"/>
            <a:r>
              <a:rPr lang="en-US" altLang="ja-JP" sz="3600" b="1" dirty="0">
                <a:latin typeface="Century Schoolbook" panose="02040604050505020304" pitchFamily="18" charset="0"/>
              </a:rPr>
              <a:t>    during your Golden Week holidays?</a:t>
            </a:r>
            <a:endParaRPr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2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 txBox="1">
            <a:spLocks/>
          </p:cNvSpPr>
          <p:nvPr/>
        </p:nvSpPr>
        <p:spPr>
          <a:xfrm>
            <a:off x="231227" y="210207"/>
            <a:ext cx="7772400" cy="147562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It’s May 12</a:t>
            </a:r>
            <a:r>
              <a:rPr lang="en-US" altLang="ja-JP" sz="4000" b="1" baseline="30000" dirty="0">
                <a:latin typeface="Century Schoolbook" panose="02040604050505020304" pitchFamily="18" charset="0"/>
              </a:rPr>
              <a:t>th</a:t>
            </a:r>
            <a:r>
              <a:rPr lang="en-US" altLang="ja-JP" sz="4000" b="1" dirty="0">
                <a:latin typeface="Century Schoolbook" panose="02040604050505020304" pitchFamily="18" charset="0"/>
              </a:rPr>
              <a:t>.</a:t>
            </a:r>
            <a:endParaRPr lang="en-US" altLang="ja-JP" sz="4000" b="1" baseline="30000" dirty="0">
              <a:latin typeface="Century Schoolbook" panose="02040604050505020304" pitchFamily="18" charset="0"/>
            </a:endParaRPr>
          </a:p>
          <a:p>
            <a:pPr algn="l"/>
            <a:endParaRPr lang="en-US" altLang="ja-JP" sz="4000" b="1" baseline="30000" dirty="0">
              <a:latin typeface="Century Schoolbook" panose="02040604050505020304" pitchFamily="18" charset="0"/>
            </a:endParaRPr>
          </a:p>
          <a:p>
            <a:pPr algn="l"/>
            <a:r>
              <a:rPr lang="en-US" altLang="ja-JP" sz="4000" b="1" baseline="30000" dirty="0">
                <a:latin typeface="Century Schoolbook" panose="02040604050505020304" pitchFamily="18" charset="0"/>
              </a:rPr>
              <a:t>Today’s small talk topic is</a:t>
            </a:r>
            <a:endParaRPr lang="en-US" altLang="ja-JP" sz="4000" b="1" dirty="0">
              <a:latin typeface="Century Schoolbook" panose="02040604050505020304" pitchFamily="18" charset="0"/>
            </a:endParaRP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4939938" y="848469"/>
            <a:ext cx="4014876" cy="7334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Mother’s Day.</a:t>
            </a:r>
            <a:endParaRPr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189186" y="2550315"/>
            <a:ext cx="8954814" cy="11478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What did you do for your mother </a:t>
            </a:r>
          </a:p>
          <a:p>
            <a:pPr algn="r"/>
            <a:r>
              <a:rPr lang="en-US" altLang="ja-JP" sz="4000" b="1" dirty="0">
                <a:latin typeface="Century Schoolbook" panose="02040604050505020304" pitchFamily="18" charset="0"/>
              </a:rPr>
              <a:t>last Sunday?</a:t>
            </a:r>
            <a:endParaRPr lang="ja-JP" alt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204951" y="3933467"/>
            <a:ext cx="8734097" cy="1718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400" b="1" dirty="0">
                <a:latin typeface="Century Schoolbook" panose="02040604050505020304" pitchFamily="18" charset="0"/>
              </a:rPr>
              <a:t>What did you give </a:t>
            </a:r>
          </a:p>
          <a:p>
            <a:pPr algn="r"/>
            <a:r>
              <a:rPr lang="en-US" altLang="ja-JP" sz="4400" b="1" dirty="0">
                <a:latin typeface="Century Schoolbook" panose="02040604050505020304" pitchFamily="18" charset="0"/>
              </a:rPr>
              <a:t>to your mother?</a:t>
            </a:r>
            <a:endParaRPr lang="ja-JP" altLang="en-US" sz="44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3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0DD307-858E-A2CD-133E-7C868E9B4D87}"/>
              </a:ext>
            </a:extLst>
          </p:cNvPr>
          <p:cNvSpPr txBox="1"/>
          <p:nvPr/>
        </p:nvSpPr>
        <p:spPr>
          <a:xfrm>
            <a:off x="-78959" y="77327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May 13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7894AC-97CE-825C-D51D-F4CF564D3823}"/>
              </a:ext>
            </a:extLst>
          </p:cNvPr>
          <p:cNvSpPr txBox="1"/>
          <p:nvPr/>
        </p:nvSpPr>
        <p:spPr>
          <a:xfrm>
            <a:off x="-78959" y="723658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E92198-51F4-359D-8CAE-9FF5A7144D9B}"/>
              </a:ext>
            </a:extLst>
          </p:cNvPr>
          <p:cNvSpPr txBox="1"/>
          <p:nvPr/>
        </p:nvSpPr>
        <p:spPr>
          <a:xfrm>
            <a:off x="5545394" y="1226042"/>
            <a:ext cx="3918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My Dog’s Day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181176" y="2161199"/>
            <a:ext cx="8306202" cy="733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Are you a dog person?</a:t>
            </a:r>
            <a:endParaRPr lang="ja-JP" alt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78675" y="3251384"/>
            <a:ext cx="5589003" cy="733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Do you have a pet?</a:t>
            </a:r>
            <a:endParaRPr lang="ja-JP" alt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181177" y="3898554"/>
            <a:ext cx="8784148" cy="16290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altLang="ja-JP" sz="3600" b="1" dirty="0">
                <a:latin typeface="Century Schoolbook" panose="02040604050505020304" pitchFamily="18" charset="0"/>
              </a:rPr>
              <a:t>What do you give your pet </a:t>
            </a:r>
          </a:p>
          <a:p>
            <a:pPr algn="r">
              <a:lnSpc>
                <a:spcPct val="120000"/>
              </a:lnSpc>
            </a:pPr>
            <a:r>
              <a:rPr lang="en-US" altLang="ja-JP" sz="3600" b="1" dirty="0">
                <a:latin typeface="Century Schoolbook" panose="02040604050505020304" pitchFamily="18" charset="0"/>
              </a:rPr>
              <a:t>for your pet’s birthday?</a:t>
            </a:r>
            <a:endParaRPr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タイトル 1"/>
          <p:cNvSpPr txBox="1">
            <a:spLocks/>
          </p:cNvSpPr>
          <p:nvPr/>
        </p:nvSpPr>
        <p:spPr>
          <a:xfrm>
            <a:off x="181176" y="5789064"/>
            <a:ext cx="8306202" cy="733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3600" b="1" dirty="0">
                <a:latin typeface="Century Schoolbook" panose="02040604050505020304" pitchFamily="18" charset="0"/>
              </a:rPr>
              <a:t>What animals do you like?</a:t>
            </a:r>
            <a:endParaRPr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11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May 19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772715" y="1541637"/>
            <a:ext cx="415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‘last weekend’.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ACF623-D697-01E4-5BA9-148CC9041BC1}"/>
              </a:ext>
            </a:extLst>
          </p:cNvPr>
          <p:cNvSpPr txBox="1"/>
          <p:nvPr/>
        </p:nvSpPr>
        <p:spPr>
          <a:xfrm>
            <a:off x="212241" y="2145927"/>
            <a:ext cx="80673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was last weekend?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50D761-475F-094C-269B-A5E3F9D617D6}"/>
              </a:ext>
            </a:extLst>
          </p:cNvPr>
          <p:cNvSpPr txBox="1"/>
          <p:nvPr/>
        </p:nvSpPr>
        <p:spPr>
          <a:xfrm>
            <a:off x="212241" y="3130398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did you go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last Saturday or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A31BBA-3C9B-E3E6-920D-D1C836D0FE96}"/>
              </a:ext>
            </a:extLst>
          </p:cNvPr>
          <p:cNvSpPr txBox="1"/>
          <p:nvPr/>
        </p:nvSpPr>
        <p:spPr>
          <a:xfrm>
            <a:off x="212241" y="4438357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did you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last Saturday or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27645E-6D49-CEE6-61EC-371F6ED27D1E}"/>
              </a:ext>
            </a:extLst>
          </p:cNvPr>
          <p:cNvSpPr txBox="1"/>
          <p:nvPr/>
        </p:nvSpPr>
        <p:spPr>
          <a:xfrm>
            <a:off x="212241" y="5840910"/>
            <a:ext cx="841311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make your family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dinner?</a:t>
            </a:r>
          </a:p>
        </p:txBody>
      </p:sp>
    </p:spTree>
    <p:extLst>
      <p:ext uri="{BB962C8B-B14F-4D97-AF65-F5344CB8AC3E}">
        <p14:creationId xmlns:p14="http://schemas.microsoft.com/office/powerpoint/2010/main" val="167430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4" grpId="0" animBg="1"/>
      <p:bldP spid="5" grpId="0" animBg="1"/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0DD307-858E-A2CD-133E-7C868E9B4D87}"/>
              </a:ext>
            </a:extLst>
          </p:cNvPr>
          <p:cNvSpPr txBox="1"/>
          <p:nvPr/>
        </p:nvSpPr>
        <p:spPr>
          <a:xfrm>
            <a:off x="-78959" y="77327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May 20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7894AC-97CE-825C-D51D-F4CF564D3823}"/>
              </a:ext>
            </a:extLst>
          </p:cNvPr>
          <p:cNvSpPr txBox="1"/>
          <p:nvPr/>
        </p:nvSpPr>
        <p:spPr>
          <a:xfrm>
            <a:off x="-78959" y="723658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E92198-51F4-359D-8CAE-9FF5A7144D9B}"/>
              </a:ext>
            </a:extLst>
          </p:cNvPr>
          <p:cNvSpPr txBox="1"/>
          <p:nvPr/>
        </p:nvSpPr>
        <p:spPr>
          <a:xfrm>
            <a:off x="6218520" y="723657"/>
            <a:ext cx="1474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Call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タイトル 1"/>
          <p:cNvSpPr txBox="1">
            <a:spLocks/>
          </p:cNvSpPr>
          <p:nvPr/>
        </p:nvSpPr>
        <p:spPr>
          <a:xfrm>
            <a:off x="178675" y="1794486"/>
            <a:ext cx="8306202" cy="733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Do you have a nickname?</a:t>
            </a:r>
            <a:endParaRPr lang="ja-JP" alt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78675" y="2952409"/>
            <a:ext cx="5589003" cy="733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4000" b="1" dirty="0">
                <a:latin typeface="Century Schoolbook" panose="02040604050505020304" pitchFamily="18" charset="0"/>
              </a:rPr>
              <a:t>What can I call you?</a:t>
            </a:r>
            <a:endParaRPr lang="ja-JP" altLang="en-US" sz="40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179926" y="3978462"/>
            <a:ext cx="8784148" cy="8984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altLang="ja-JP" sz="3600" b="1" dirty="0">
                <a:latin typeface="Century Schoolbook" panose="02040604050505020304" pitchFamily="18" charset="0"/>
              </a:rPr>
              <a:t>What do you call your mother?</a:t>
            </a:r>
            <a:endParaRPr lang="ja-JP" altLang="en-US" sz="36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7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162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2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nd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102218" y="1585093"/>
            <a:ext cx="952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Japanese food to exchange students.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201955" y="2387841"/>
            <a:ext cx="4222561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curry?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285301" y="3364113"/>
            <a:ext cx="8026852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want to introduce Japanese curry to exchange students?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304882" y="4734298"/>
            <a:ext cx="82392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Japanese food do you want to introduce to exchange students?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146487" y="328630"/>
            <a:ext cx="61264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Today is Yokohama Curry Day!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4" grpId="0" animBg="1"/>
      <p:bldP spid="15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162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4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69964" y="891670"/>
            <a:ext cx="238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Noodle.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285301" y="1955567"/>
            <a:ext cx="482272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know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romen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285301" y="3424677"/>
            <a:ext cx="554356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noodle do you like?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285301" y="4951546"/>
            <a:ext cx="82392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355791" y="266586"/>
            <a:ext cx="48603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Today is Romen Day!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85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4" grpId="0" animBg="1"/>
      <p:bldP spid="15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162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5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102218" y="1585093"/>
            <a:ext cx="952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Japanese TV for exchange students.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102217" y="2377576"/>
            <a:ext cx="650364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rakugo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102217" y="3429000"/>
            <a:ext cx="802685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watch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sho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-ten?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0" y="4488077"/>
            <a:ext cx="8860139" cy="156966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Japanese TV program </a:t>
            </a:r>
          </a:p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do you recommend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for exchange students?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146487" y="328630"/>
            <a:ext cx="61264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Today is </a:t>
            </a:r>
            <a:r>
              <a:rPr lang="en-US" altLang="ja-JP" sz="2800" b="1" dirty="0" err="1">
                <a:latin typeface="Century Schoolbook" panose="02040604050505020304" pitchFamily="18" charset="0"/>
              </a:rPr>
              <a:t>Rakugo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Day!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6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4" grpId="0" animBg="1"/>
      <p:bldP spid="15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8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772715" y="1541637"/>
            <a:ext cx="415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‘last weekend’.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ACF623-D697-01E4-5BA9-148CC9041BC1}"/>
              </a:ext>
            </a:extLst>
          </p:cNvPr>
          <p:cNvSpPr txBox="1"/>
          <p:nvPr/>
        </p:nvSpPr>
        <p:spPr>
          <a:xfrm>
            <a:off x="212241" y="2145927"/>
            <a:ext cx="80673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was last weekend?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50D761-475F-094C-269B-A5E3F9D617D6}"/>
              </a:ext>
            </a:extLst>
          </p:cNvPr>
          <p:cNvSpPr txBox="1"/>
          <p:nvPr/>
        </p:nvSpPr>
        <p:spPr>
          <a:xfrm>
            <a:off x="212241" y="2984059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did you go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last Saturday or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A31BBA-3C9B-E3E6-920D-D1C836D0FE96}"/>
              </a:ext>
            </a:extLst>
          </p:cNvPr>
          <p:cNvSpPr txBox="1"/>
          <p:nvPr/>
        </p:nvSpPr>
        <p:spPr>
          <a:xfrm>
            <a:off x="212241" y="4242137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did you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last Saturday or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627645E-6D49-CEE6-61EC-371F6ED27D1E}"/>
              </a:ext>
            </a:extLst>
          </p:cNvPr>
          <p:cNvSpPr txBox="1"/>
          <p:nvPr/>
        </p:nvSpPr>
        <p:spPr>
          <a:xfrm>
            <a:off x="212241" y="5620192"/>
            <a:ext cx="8413112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will you do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if it is sunny next Sunday?</a:t>
            </a:r>
          </a:p>
        </p:txBody>
      </p:sp>
    </p:spTree>
    <p:extLst>
      <p:ext uri="{BB962C8B-B14F-4D97-AF65-F5344CB8AC3E}">
        <p14:creationId xmlns:p14="http://schemas.microsoft.com/office/powerpoint/2010/main" val="279043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4" grpId="0" animBg="1"/>
      <p:bldP spid="5" grpId="0" animBg="1"/>
      <p:bldP spid="7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162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9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69964" y="891670"/>
            <a:ext cx="2388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Eggs.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185516" y="1822008"/>
            <a:ext cx="554356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eggs?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288555" y="270718"/>
            <a:ext cx="5018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Today is “Egg Day”!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2FB30D-43AE-3AD0-5818-93892399D816}"/>
              </a:ext>
            </a:extLst>
          </p:cNvPr>
          <p:cNvSpPr txBox="1"/>
          <p:nvPr/>
        </p:nvSpPr>
        <p:spPr>
          <a:xfrm>
            <a:off x="185516" y="2691129"/>
            <a:ext cx="842845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Japanese egg dishes do you like?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B582454-72C2-6B7D-9CAC-781460490A73}"/>
              </a:ext>
            </a:extLst>
          </p:cNvPr>
          <p:cNvSpPr txBox="1"/>
          <p:nvPr/>
        </p:nvSpPr>
        <p:spPr>
          <a:xfrm>
            <a:off x="170925" y="3652098"/>
            <a:ext cx="8802150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do you explain a Japanese egg dish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to people from other countries?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6EF273E-1BCB-9C49-38DA-8DEAE9EBDA9F}"/>
              </a:ext>
            </a:extLst>
          </p:cNvPr>
          <p:cNvSpPr txBox="1"/>
          <p:nvPr/>
        </p:nvSpPr>
        <p:spPr>
          <a:xfrm>
            <a:off x="170925" y="4897495"/>
            <a:ext cx="880215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When do you eat it?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2D6624E-FCE0-3D2D-E948-0E06D66FB187}"/>
              </a:ext>
            </a:extLst>
          </p:cNvPr>
          <p:cNvSpPr txBox="1"/>
          <p:nvPr/>
        </p:nvSpPr>
        <p:spPr>
          <a:xfrm>
            <a:off x="170925" y="5482270"/>
            <a:ext cx="479770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can you cook it?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122C439-8BFE-138F-3668-FB432ACFE9B1}"/>
              </a:ext>
            </a:extLst>
          </p:cNvPr>
          <p:cNvSpPr txBox="1"/>
          <p:nvPr/>
        </p:nvSpPr>
        <p:spPr>
          <a:xfrm>
            <a:off x="185516" y="6067045"/>
            <a:ext cx="479770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can you eat it?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2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4" grpId="0" animBg="1"/>
      <p:bldP spid="5" grpId="0"/>
      <p:bldP spid="4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17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594877" y="1541637"/>
            <a:ext cx="5273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pic>
        <p:nvPicPr>
          <p:cNvPr id="5" name="図 4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EA5144C-68FB-9C8C-E76E-0DD738A2A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2486221"/>
            <a:ext cx="5850194" cy="438742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2628644" y="5836174"/>
            <a:ext cx="388671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A5605D-CC1F-DD1D-84CB-018D9DB48941}"/>
              </a:ext>
            </a:extLst>
          </p:cNvPr>
          <p:cNvSpPr txBox="1"/>
          <p:nvPr/>
        </p:nvSpPr>
        <p:spPr>
          <a:xfrm>
            <a:off x="1533832" y="4555245"/>
            <a:ext cx="236122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Yes, I do.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330C78E-7959-DAE4-4835-6474689FBBB7}"/>
              </a:ext>
            </a:extLst>
          </p:cNvPr>
          <p:cNvSpPr txBox="1"/>
          <p:nvPr/>
        </p:nvSpPr>
        <p:spPr>
          <a:xfrm>
            <a:off x="4857756" y="4549379"/>
            <a:ext cx="294401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No, I don’t.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127818" y="3572783"/>
            <a:ext cx="505378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do you like?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5301072" y="3579882"/>
            <a:ext cx="371511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5146856-0E2F-AA75-911A-DFC316737FD6}"/>
              </a:ext>
            </a:extLst>
          </p:cNvPr>
          <p:cNvSpPr txBox="1"/>
          <p:nvPr/>
        </p:nvSpPr>
        <p:spPr>
          <a:xfrm>
            <a:off x="145850" y="2486221"/>
            <a:ext cx="415084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about you?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BC7166C-C894-35E8-78F5-0490C8FC16B1}"/>
              </a:ext>
            </a:extLst>
          </p:cNvPr>
          <p:cNvSpPr txBox="1"/>
          <p:nvPr/>
        </p:nvSpPr>
        <p:spPr>
          <a:xfrm>
            <a:off x="4572000" y="2560759"/>
            <a:ext cx="446384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do you like?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54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0" grpId="0" animBg="1"/>
      <p:bldP spid="13" grpId="0" animBg="1"/>
      <p:bldP spid="14" grpId="0" animBg="1"/>
      <p:bldP spid="15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185516" y="1822008"/>
            <a:ext cx="8958484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if you become an adult?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2FB30D-43AE-3AD0-5818-93892399D816}"/>
              </a:ext>
            </a:extLst>
          </p:cNvPr>
          <p:cNvSpPr txBox="1"/>
          <p:nvPr/>
        </p:nvSpPr>
        <p:spPr>
          <a:xfrm>
            <a:off x="199179" y="3178386"/>
            <a:ext cx="8428455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if you have a lot of money?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B582454-72C2-6B7D-9CAC-781460490A73}"/>
              </a:ext>
            </a:extLst>
          </p:cNvPr>
          <p:cNvSpPr txBox="1"/>
          <p:nvPr/>
        </p:nvSpPr>
        <p:spPr>
          <a:xfrm>
            <a:off x="341850" y="4651274"/>
            <a:ext cx="483975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Why do you think so?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122C439-8BFE-138F-3668-FB432ACFE9B1}"/>
              </a:ext>
            </a:extLst>
          </p:cNvPr>
          <p:cNvSpPr txBox="1"/>
          <p:nvPr/>
        </p:nvSpPr>
        <p:spPr>
          <a:xfrm>
            <a:off x="2014551" y="5339331"/>
            <a:ext cx="479770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>
                <a:solidFill>
                  <a:srgbClr val="FF0000"/>
                </a:solidFill>
                <a:latin typeface="Century Schoolbook" panose="02040604050505020304" pitchFamily="18" charset="0"/>
              </a:rPr>
              <a:t>Because</a:t>
            </a:r>
            <a:r>
              <a:rPr kumimoji="1" lang="ja-JP" altLang="en-US" sz="3200" b="1">
                <a:solidFill>
                  <a:srgbClr val="FF0000"/>
                </a:solidFill>
                <a:latin typeface="Century Schoolbook" panose="02040604050505020304" pitchFamily="18" charset="0"/>
              </a:rPr>
              <a:t>～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71AA82E-39E8-2C55-410E-78EBC0072878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10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08383AA-B443-A5DC-AD34-32F06A05C096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175B33E-5C89-DD12-7A35-8F31FF4A5F5B}"/>
              </a:ext>
            </a:extLst>
          </p:cNvPr>
          <p:cNvSpPr txBox="1"/>
          <p:nvPr/>
        </p:nvSpPr>
        <p:spPr>
          <a:xfrm>
            <a:off x="6537093" y="896517"/>
            <a:ext cx="2090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Dreams.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453106-DB12-31D0-973D-ADD93BBA0F6F}"/>
              </a:ext>
            </a:extLst>
          </p:cNvPr>
          <p:cNvSpPr txBox="1"/>
          <p:nvPr/>
        </p:nvSpPr>
        <p:spPr>
          <a:xfrm>
            <a:off x="3756005" y="322897"/>
            <a:ext cx="35985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“Dream Day”!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99345FA-9625-A1BD-C449-FC8F054E5CE4}"/>
              </a:ext>
            </a:extLst>
          </p:cNvPr>
          <p:cNvSpPr txBox="1"/>
          <p:nvPr/>
        </p:nvSpPr>
        <p:spPr>
          <a:xfrm>
            <a:off x="2014550" y="6024250"/>
            <a:ext cx="479770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I’m interested in</a:t>
            </a:r>
            <a:r>
              <a:rPr kumimoji="1" lang="ja-JP" altLang="en-US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02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8" grpId="0" animBg="1"/>
      <p:bldP spid="13" grpId="0" animBg="1"/>
      <p:bldP spid="7" grpId="0"/>
      <p:bldP spid="9" grpId="0"/>
      <p:bldP spid="15" grpId="0"/>
      <p:bldP spid="16" grpId="0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12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735143" y="1493478"/>
            <a:ext cx="4506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Historical person.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2263950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Oda Nobunaga?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756005" y="322897"/>
            <a:ext cx="5763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“Battle of </a:t>
            </a:r>
            <a:r>
              <a:rPr lang="en-US" altLang="ja-JP" sz="2400" b="1" dirty="0" err="1">
                <a:latin typeface="Century Schoolbook" panose="02040604050505020304" pitchFamily="18" charset="0"/>
              </a:rPr>
              <a:t>Okehazama</a:t>
            </a:r>
            <a:r>
              <a:rPr lang="en-US" altLang="ja-JP" sz="2400" b="1" dirty="0">
                <a:latin typeface="Century Schoolbook" panose="02040604050505020304" pitchFamily="18" charset="0"/>
              </a:rPr>
              <a:t> Day”!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163143" y="3332022"/>
            <a:ext cx="881771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is your favorite historical person?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2" y="4622652"/>
            <a:ext cx="654687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Why do you like him or her?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4A53EE-C611-EA42-29E9-6DB37691A936}"/>
              </a:ext>
            </a:extLst>
          </p:cNvPr>
          <p:cNvSpPr txBox="1"/>
          <p:nvPr/>
        </p:nvSpPr>
        <p:spPr>
          <a:xfrm>
            <a:off x="182632" y="5620894"/>
            <a:ext cx="6546872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else?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09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8" grpId="0" animBg="1"/>
      <p:bldP spid="11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15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5073041" y="1448641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Ghibli’s anime.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2299457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is your favorite Ghibli movie?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756005" y="322897"/>
            <a:ext cx="5763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Studio Ghibli’s birthday.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163143" y="3256990"/>
            <a:ext cx="881771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is your favorite character?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A16D79E-36D8-DD04-6115-069301D603F5}"/>
              </a:ext>
            </a:extLst>
          </p:cNvPr>
          <p:cNvSpPr txBox="1"/>
          <p:nvPr/>
        </p:nvSpPr>
        <p:spPr>
          <a:xfrm>
            <a:off x="642230" y="3786828"/>
            <a:ext cx="622754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 like</a:t>
            </a:r>
            <a:r>
              <a:rPr kumimoji="1" lang="ja-JP" altLang="en-US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502013" y="5669095"/>
            <a:ext cx="156883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77C70A-625E-5D0A-CD37-7141AE17C5D4}"/>
              </a:ext>
            </a:extLst>
          </p:cNvPr>
          <p:cNvSpPr txBox="1"/>
          <p:nvPr/>
        </p:nvSpPr>
        <p:spPr>
          <a:xfrm>
            <a:off x="2966157" y="5623198"/>
            <a:ext cx="252964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>
                <a:latin typeface="Century Schoolbook" panose="02040604050505020304" pitchFamily="18" charset="0"/>
              </a:rPr>
              <a:t>Who else?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EC9AC07-5C17-E59F-ED87-9C46E19C3D1A}"/>
              </a:ext>
            </a:extLst>
          </p:cNvPr>
          <p:cNvSpPr txBox="1"/>
          <p:nvPr/>
        </p:nvSpPr>
        <p:spPr>
          <a:xfrm>
            <a:off x="202121" y="4329241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Ghibli movie did you watch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when you were a child?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0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8" grpId="0" animBg="1"/>
      <p:bldP spid="10" grpId="0" animBg="1"/>
      <p:bldP spid="11" grpId="0" animBg="1"/>
      <p:bldP spid="4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</a:t>
            </a:r>
            <a:r>
              <a:rPr kumimoji="1" lang="en-US" altLang="ja-JP" sz="3600" b="1">
                <a:latin typeface="Century Schoolbook" panose="02040604050505020304" pitchFamily="18" charset="0"/>
              </a:rPr>
              <a:t>June 16</a:t>
            </a:r>
            <a:r>
              <a:rPr kumimoji="1" lang="en-US" altLang="ja-JP" sz="3600" b="1" baseline="3000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85152" y="974628"/>
            <a:ext cx="2172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Wagashi</a:t>
            </a:r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1732319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Wagashi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(Japanese sweets)?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756005" y="322897"/>
            <a:ext cx="5763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</a:t>
            </a:r>
            <a:r>
              <a:rPr lang="en-US" altLang="ja-JP" sz="2400" b="1" dirty="0" err="1">
                <a:latin typeface="Century Schoolbook" panose="02040604050505020304" pitchFamily="18" charset="0"/>
              </a:rPr>
              <a:t>Wagashi</a:t>
            </a:r>
            <a:r>
              <a:rPr lang="en-US" altLang="ja-JP" sz="2400" b="1" dirty="0">
                <a:latin typeface="Century Schoolbook" panose="02040604050505020304" pitchFamily="18" charset="0"/>
              </a:rPr>
              <a:t> Day.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182632" y="2941984"/>
            <a:ext cx="881771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eat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Wagashi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yesterday?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2" y="4151649"/>
            <a:ext cx="901124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Wagashi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do you want to eat today?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7E08D9-5AD5-1CDF-7292-F196D2B385A3}"/>
              </a:ext>
            </a:extLst>
          </p:cNvPr>
          <p:cNvSpPr txBox="1"/>
          <p:nvPr/>
        </p:nvSpPr>
        <p:spPr>
          <a:xfrm>
            <a:off x="182632" y="5391793"/>
            <a:ext cx="901124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Wagashi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do you want to try?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8" grpId="0" animBg="1"/>
      <p:bldP spid="11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17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5836824" y="1551557"/>
            <a:ext cx="2843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Your hero!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0" y="215380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is your hero?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84187" y="306700"/>
            <a:ext cx="5763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It’s “Police Officers’ Day.”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0" y="4721668"/>
            <a:ext cx="89613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do you want to say, “Thank you.” to?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B062E38-EA32-C0B4-B228-93D331F6A36A}"/>
              </a:ext>
            </a:extLst>
          </p:cNvPr>
          <p:cNvSpPr txBox="1"/>
          <p:nvPr/>
        </p:nvSpPr>
        <p:spPr>
          <a:xfrm>
            <a:off x="0" y="334953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supports your life every 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50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19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522608" y="917655"/>
            <a:ext cx="2843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Kyoto.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0" y="2153803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If you go to Kyoto,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84187" y="306700"/>
            <a:ext cx="5763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It’s “Kyoto Day.”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0" y="4721668"/>
            <a:ext cx="89613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eat in Kyoto?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B062E38-EA32-C0B4-B228-93D331F6A36A}"/>
              </a:ext>
            </a:extLst>
          </p:cNvPr>
          <p:cNvSpPr txBox="1"/>
          <p:nvPr/>
        </p:nvSpPr>
        <p:spPr>
          <a:xfrm>
            <a:off x="0" y="334953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do you want to go in Kyoto?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4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June 26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5836824" y="1551557"/>
            <a:ext cx="2843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Hot Springs.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2043782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hot springs?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513451" y="360207"/>
            <a:ext cx="5763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“Outdoor Hot Spring Day.”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2" y="2896070"/>
            <a:ext cx="785907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Which hot spring do you go to?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ED8FBBF-60F8-F8DF-C187-54182B5A118F}"/>
              </a:ext>
            </a:extLst>
          </p:cNvPr>
          <p:cNvSpPr txBox="1"/>
          <p:nvPr/>
        </p:nvSpPr>
        <p:spPr>
          <a:xfrm>
            <a:off x="315859" y="3890701"/>
            <a:ext cx="8961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When do you go to hot springs? </a:t>
            </a:r>
          </a:p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On weekends? Or during long vacation?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97E21A-3DD9-31C0-6B50-76907FFF89B6}"/>
              </a:ext>
            </a:extLst>
          </p:cNvPr>
          <p:cNvSpPr txBox="1"/>
          <p:nvPr/>
        </p:nvSpPr>
        <p:spPr>
          <a:xfrm>
            <a:off x="198443" y="5112611"/>
            <a:ext cx="508861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Why do you go to 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0E7A4D8-D156-6ACC-909C-90F947BA741B}"/>
              </a:ext>
            </a:extLst>
          </p:cNvPr>
          <p:cNvSpPr txBox="1"/>
          <p:nvPr/>
        </p:nvSpPr>
        <p:spPr>
          <a:xfrm>
            <a:off x="198443" y="5697386"/>
            <a:ext cx="906570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To relax?  To enjoy the beautiful view?</a:t>
            </a:r>
          </a:p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Or to be happy?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7" grpId="0" animBg="1"/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3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rd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199021" y="1539220"/>
            <a:ext cx="4762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Soft Serve Ice Cream.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02217" y="210847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want to eat soft serve ice cream?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513451" y="360207"/>
            <a:ext cx="5763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b="1" dirty="0">
                <a:latin typeface="Century Schoolbook" panose="02040604050505020304" pitchFamily="18" charset="0"/>
              </a:rPr>
              <a:t>It’s “Soft Serve Ice Cream Day.”</a:t>
            </a:r>
            <a:endParaRPr lang="ja-JP" altLang="en-US" sz="24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1" y="2943049"/>
            <a:ext cx="877873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When did you last eat it?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ED8FBBF-60F8-F8DF-C187-54182B5A118F}"/>
              </a:ext>
            </a:extLst>
          </p:cNvPr>
          <p:cNvSpPr txBox="1"/>
          <p:nvPr/>
        </p:nvSpPr>
        <p:spPr>
          <a:xfrm>
            <a:off x="182631" y="3658823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If it is hot this weekend, which flavor do you want to eat, vanilla or chocolate?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094FF7-6539-75F6-4AA5-298CE03CFF00}"/>
              </a:ext>
            </a:extLst>
          </p:cNvPr>
          <p:cNvSpPr txBox="1"/>
          <p:nvPr/>
        </p:nvSpPr>
        <p:spPr>
          <a:xfrm>
            <a:off x="182631" y="5031318"/>
            <a:ext cx="8961368" cy="156966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flavor do you like? Vanilla? Chocolate? Strawberry? Or... unique flavors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like wasabi?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4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7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6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47099" y="926164"/>
            <a:ext cx="2514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Music.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02217" y="2238178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listening to music?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513451" y="313556"/>
            <a:ext cx="46351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It’s “Piano Day.”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2" y="3128946"/>
            <a:ext cx="785907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singing?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ED8FBBF-60F8-F8DF-C187-54182B5A118F}"/>
              </a:ext>
            </a:extLst>
          </p:cNvPr>
          <p:cNvSpPr txBox="1"/>
          <p:nvPr/>
        </p:nvSpPr>
        <p:spPr>
          <a:xfrm>
            <a:off x="182632" y="419166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Who is your favorite musician or singer?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82632" y="5211289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is your favorite music or song?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0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7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0" y="248974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7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47099" y="926164"/>
            <a:ext cx="2514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Wish.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02217" y="1750027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If you write a wish today,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what will you write?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2864252" y="310529"/>
            <a:ext cx="69774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It’s “</a:t>
            </a:r>
            <a:r>
              <a:rPr lang="en-US" altLang="ja-JP" sz="2800" b="1" dirty="0" err="1">
                <a:latin typeface="Century Schoolbook" panose="02040604050505020304" pitchFamily="18" charset="0"/>
              </a:rPr>
              <a:t>Tanabata</a:t>
            </a:r>
            <a:r>
              <a:rPr lang="en-US" altLang="ja-JP" sz="2800" b="1" dirty="0">
                <a:latin typeface="Century Schoolbook" panose="02040604050505020304" pitchFamily="18" charset="0"/>
              </a:rPr>
              <a:t>, the Star Festival.”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315658" y="2827245"/>
            <a:ext cx="785907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 want to play videogames all day.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ED8FBBF-60F8-F8DF-C187-54182B5A118F}"/>
              </a:ext>
            </a:extLst>
          </p:cNvPr>
          <p:cNvSpPr txBox="1"/>
          <p:nvPr/>
        </p:nvSpPr>
        <p:spPr>
          <a:xfrm>
            <a:off x="315658" y="3445981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 want to go to a theme park with my friends this summer.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94FA35-A6E9-FBAF-D064-FAA4062B0B0A}"/>
              </a:ext>
            </a:extLst>
          </p:cNvPr>
          <p:cNvSpPr txBox="1"/>
          <p:nvPr/>
        </p:nvSpPr>
        <p:spPr>
          <a:xfrm>
            <a:off x="315658" y="4489238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 will study English for 30 minutes every night.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C450B30-8999-4FA1-BC74-FC31679A35BA}"/>
              </a:ext>
            </a:extLst>
          </p:cNvPr>
          <p:cNvSpPr txBox="1"/>
          <p:nvPr/>
        </p:nvSpPr>
        <p:spPr>
          <a:xfrm>
            <a:off x="315658" y="5679605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 hope I can get a ticket for my favorite group’s concert.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1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7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</a:t>
            </a:r>
            <a:r>
              <a:rPr kumimoji="1" lang="en-US" altLang="ja-JP" sz="3600" b="1">
                <a:latin typeface="Century Schoolbook" panose="02040604050505020304" pitchFamily="18" charset="0"/>
              </a:rPr>
              <a:t>April 17</a:t>
            </a:r>
            <a:r>
              <a:rPr kumimoji="1" lang="en-US" altLang="ja-JP" sz="3600" b="1" baseline="3000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Rolling.</a:t>
            </a:r>
          </a:p>
        </p:txBody>
      </p:sp>
      <p:pic>
        <p:nvPicPr>
          <p:cNvPr id="5" name="図 4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EA5144C-68FB-9C8C-E76E-0DD738A2AF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2486221"/>
            <a:ext cx="5850194" cy="438742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1076632" y="6078738"/>
            <a:ext cx="6990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was your spring vacation?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A5605D-CC1F-DD1D-84CB-018D9DB48941}"/>
              </a:ext>
            </a:extLst>
          </p:cNvPr>
          <p:cNvSpPr txBox="1"/>
          <p:nvPr/>
        </p:nvSpPr>
        <p:spPr>
          <a:xfrm>
            <a:off x="3278315" y="5283829"/>
            <a:ext cx="236122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It was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081721-CCC8-41C9-EEAC-68A42D27748F}"/>
              </a:ext>
            </a:extLst>
          </p:cNvPr>
          <p:cNvSpPr txBox="1"/>
          <p:nvPr/>
        </p:nvSpPr>
        <p:spPr>
          <a:xfrm>
            <a:off x="275304" y="4461463"/>
            <a:ext cx="392158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did you do?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4458928" y="4461463"/>
            <a:ext cx="44097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did you go?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5146856-0E2F-AA75-911A-DFC316737FD6}"/>
              </a:ext>
            </a:extLst>
          </p:cNvPr>
          <p:cNvSpPr txBox="1"/>
          <p:nvPr/>
        </p:nvSpPr>
        <p:spPr>
          <a:xfrm>
            <a:off x="160673" y="3491148"/>
            <a:ext cx="415084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about you?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BC7166C-C894-35E8-78F5-0490C8FC16B1}"/>
              </a:ext>
            </a:extLst>
          </p:cNvPr>
          <p:cNvSpPr txBox="1"/>
          <p:nvPr/>
        </p:nvSpPr>
        <p:spPr>
          <a:xfrm>
            <a:off x="4483509" y="3527507"/>
            <a:ext cx="4576920" cy="52322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What did you do there?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60D330-5F2B-FDAB-36F4-4C9A67336B4E}"/>
              </a:ext>
            </a:extLst>
          </p:cNvPr>
          <p:cNvSpPr txBox="1"/>
          <p:nvPr/>
        </p:nvSpPr>
        <p:spPr>
          <a:xfrm>
            <a:off x="989855" y="2596127"/>
            <a:ext cx="2844726" cy="52322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Do you like</a:t>
            </a:r>
            <a:r>
              <a:rPr kumimoji="1" lang="ja-JP" altLang="en-US" sz="28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?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3F56D8E-B23C-CD37-4C35-1493DFD98800}"/>
              </a:ext>
            </a:extLst>
          </p:cNvPr>
          <p:cNvSpPr txBox="1"/>
          <p:nvPr/>
        </p:nvSpPr>
        <p:spPr>
          <a:xfrm>
            <a:off x="4740860" y="2686672"/>
            <a:ext cx="3385501" cy="52322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Do you know</a:t>
            </a:r>
            <a:r>
              <a:rPr kumimoji="1" lang="ja-JP" altLang="en-US" sz="28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?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4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8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47099" y="926164"/>
            <a:ext cx="2514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Video games.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1856528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If you play video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games,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are you happy to play them?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2957866" y="310659"/>
            <a:ext cx="6325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It’s "Video Games Day" in the US!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2" y="3247426"/>
            <a:ext cx="785907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video games do you have?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ED8FBBF-60F8-F8DF-C187-54182B5A118F}"/>
              </a:ext>
            </a:extLst>
          </p:cNvPr>
          <p:cNvSpPr txBox="1"/>
          <p:nvPr/>
        </p:nvSpPr>
        <p:spPr>
          <a:xfrm>
            <a:off x="182632" y="3924255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video games do you like?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82632" y="4694689"/>
            <a:ext cx="810075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When do you play video games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if you play them?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9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7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13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47099" y="884823"/>
            <a:ext cx="2514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Nice.</a:t>
            </a:r>
            <a:endParaRPr kumimoji="1"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82632" y="2007287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is your favorite nice time?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31458" y="263338"/>
            <a:ext cx="36833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It’s “Nice Day”.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206779" y="2742445"/>
            <a:ext cx="8698321" cy="304698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Ex: </a:t>
            </a:r>
          </a:p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A: To sing at karaoke is my favorite nice time. Yesterday, I went to a karaoke shop to be relaxed.</a:t>
            </a:r>
          </a:p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B: What songs did you sing?</a:t>
            </a:r>
          </a:p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A: </a:t>
            </a:r>
            <a:r>
              <a:rPr kumimoji="1" lang="ja-JP" altLang="en-US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・・・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42424" y="6042133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else?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87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14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1392330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527514" y="1404382"/>
            <a:ext cx="2514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Weather.</a:t>
            </a:r>
            <a:endParaRPr kumimoji="1" lang="ja-JP" altLang="en-US" sz="36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0" y="2183809"/>
            <a:ext cx="933225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check the weather forecast today?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31458" y="263338"/>
            <a:ext cx="57125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It’s </a:t>
            </a:r>
            <a:r>
              <a:rPr lang="en-US" altLang="ja-JP" sz="2800" b="1" dirty="0" err="1">
                <a:latin typeface="Century Schoolbook" panose="02040604050505020304" pitchFamily="18" charset="0"/>
              </a:rPr>
              <a:t>Himawari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Satellite Day.</a:t>
            </a:r>
            <a:endParaRPr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02217" y="3034776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It will be 38 degrees tomorrow!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06861D0-BAF1-11D6-6294-6025A6E00571}"/>
              </a:ext>
            </a:extLst>
          </p:cNvPr>
          <p:cNvSpPr txBox="1"/>
          <p:nvPr/>
        </p:nvSpPr>
        <p:spPr>
          <a:xfrm>
            <a:off x="182632" y="4089417"/>
            <a:ext cx="847945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are you going to do tomorrow?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85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4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15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366684" y="956702"/>
            <a:ext cx="2514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Video games.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02217" y="1780710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err="1">
                <a:latin typeface="Century Schoolbook" panose="02040604050505020304" pitchFamily="18" charset="0"/>
              </a:rPr>
              <a:t>Famicom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was born on July 15</a:t>
            </a:r>
            <a:r>
              <a:rPr kumimoji="1" lang="en-US" altLang="ja-JP" sz="32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in 1983.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31458" y="263338"/>
            <a:ext cx="5529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It’s “</a:t>
            </a:r>
            <a:r>
              <a:rPr lang="en-US" altLang="ja-JP" sz="3200" b="1" dirty="0" err="1">
                <a:latin typeface="Century Schoolbook" panose="02040604050505020304" pitchFamily="18" charset="0"/>
              </a:rPr>
              <a:t>Famicom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Day'”.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2631" y="2553530"/>
            <a:ext cx="8698321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play </a:t>
            </a:r>
            <a:r>
              <a:rPr kumimoji="1" lang="en-US" altLang="ja-JP" sz="3200" b="1" dirty="0" err="1">
                <a:latin typeface="Century Schoolbook" panose="02040604050505020304" pitchFamily="18" charset="0"/>
              </a:rPr>
              <a:t>Famicom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82632" y="3478975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need time to play video games?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92139-41D9-F7A3-07B7-45CB5136DEDA}"/>
              </a:ext>
            </a:extLst>
          </p:cNvPr>
          <p:cNvSpPr txBox="1"/>
          <p:nvPr/>
        </p:nvSpPr>
        <p:spPr>
          <a:xfrm>
            <a:off x="182631" y="4435955"/>
            <a:ext cx="956648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long do you play video games a 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4E7319-3992-C753-F47D-59B18D488018}"/>
              </a:ext>
            </a:extLst>
          </p:cNvPr>
          <p:cNvSpPr txBox="1"/>
          <p:nvPr/>
        </p:nvSpPr>
        <p:spPr>
          <a:xfrm>
            <a:off x="182630" y="5451256"/>
            <a:ext cx="9566487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game consoles do you want?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2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4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17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47099" y="895306"/>
            <a:ext cx="2514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Manga.</a:t>
            </a:r>
            <a:endParaRPr kumimoji="1" lang="ja-JP" altLang="en-US" sz="36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78D780E-9E94-4A1B-0E96-E048CB81C4F3}"/>
              </a:ext>
            </a:extLst>
          </p:cNvPr>
          <p:cNvSpPr txBox="1"/>
          <p:nvPr/>
        </p:nvSpPr>
        <p:spPr>
          <a:xfrm>
            <a:off x="102217" y="1780710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manga?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ABEBD-9E2E-13DE-ED0D-90C5B7D51864}"/>
              </a:ext>
            </a:extLst>
          </p:cNvPr>
          <p:cNvSpPr txBox="1"/>
          <p:nvPr/>
        </p:nvSpPr>
        <p:spPr>
          <a:xfrm>
            <a:off x="3431458" y="263338"/>
            <a:ext cx="55299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It’s “Manga Day'”.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42424" y="2644464"/>
            <a:ext cx="8698321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manga do you read?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AB52B4-3BB1-6AA9-DFE8-28073F2D3821}"/>
              </a:ext>
            </a:extLst>
          </p:cNvPr>
          <p:cNvSpPr txBox="1"/>
          <p:nvPr/>
        </p:nvSpPr>
        <p:spPr>
          <a:xfrm>
            <a:off x="182632" y="3669393"/>
            <a:ext cx="8778736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>
                <a:latin typeface="Century Schoolbook" panose="02040604050505020304" pitchFamily="18" charset="0"/>
              </a:rPr>
              <a:t>Which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do you read,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paper manga or digital manga?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6B9786-5694-399B-CBB4-A09889C07777}"/>
              </a:ext>
            </a:extLst>
          </p:cNvPr>
          <p:cNvSpPr txBox="1"/>
          <p:nvPr/>
        </p:nvSpPr>
        <p:spPr>
          <a:xfrm>
            <a:off x="182632" y="5356995"/>
            <a:ext cx="8778736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to read digital manga?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2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5" grpId="0" animBg="1"/>
      <p:bldP spid="5" grpId="0"/>
      <p:bldP spid="11" grpId="0" animBg="1"/>
      <p:bldP spid="4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22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nd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168308" y="1580882"/>
            <a:ext cx="879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Togura</a:t>
            </a:r>
            <a:r>
              <a:rPr kumimoji="1"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kumimoji="1" lang="en-US" altLang="ja-JP" sz="2800" b="1" dirty="0" err="1">
                <a:solidFill>
                  <a:srgbClr val="FF0000"/>
                </a:solidFill>
                <a:latin typeface="Century Schoolbook" panose="02040604050505020304" pitchFamily="18" charset="0"/>
              </a:rPr>
              <a:t>Kamiyamada</a:t>
            </a:r>
            <a:r>
              <a:rPr kumimoji="1"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Onsen Summer Festival.</a:t>
            </a:r>
            <a:endParaRPr kumimoji="1" lang="ja-JP" altLang="en-US" sz="28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02217" y="2228414"/>
            <a:ext cx="714158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enjoy the long weekend?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92139-41D9-F7A3-07B7-45CB5136DEDA}"/>
              </a:ext>
            </a:extLst>
          </p:cNvPr>
          <p:cNvSpPr txBox="1"/>
          <p:nvPr/>
        </p:nvSpPr>
        <p:spPr>
          <a:xfrm>
            <a:off x="168308" y="3206367"/>
            <a:ext cx="868399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Did you go to the festival?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9EAD2F-3E3D-7D70-0399-CEB820561CB2}"/>
              </a:ext>
            </a:extLst>
          </p:cNvPr>
          <p:cNvSpPr txBox="1"/>
          <p:nvPr/>
        </p:nvSpPr>
        <p:spPr>
          <a:xfrm>
            <a:off x="168308" y="4184320"/>
            <a:ext cx="868399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did you do at the festival?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ED62931-9353-DFF4-4729-8AF0A160E59E}"/>
              </a:ext>
            </a:extLst>
          </p:cNvPr>
          <p:cNvSpPr txBox="1"/>
          <p:nvPr/>
        </p:nvSpPr>
        <p:spPr>
          <a:xfrm>
            <a:off x="168308" y="5249748"/>
            <a:ext cx="868399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was the best part?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43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1" grpId="0" animBg="1"/>
      <p:bldP spid="8" grpId="0" animBg="1"/>
      <p:bldP spid="7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22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nd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6487298" y="973654"/>
            <a:ext cx="2152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Nuts Day.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4994" y="1907138"/>
            <a:ext cx="714158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like nuts?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92139-41D9-F7A3-07B7-45CB5136DEDA}"/>
              </a:ext>
            </a:extLst>
          </p:cNvPr>
          <p:cNvSpPr txBox="1"/>
          <p:nvPr/>
        </p:nvSpPr>
        <p:spPr>
          <a:xfrm>
            <a:off x="184994" y="2885091"/>
            <a:ext cx="875008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nuts give you power?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9EAD2F-3E3D-7D70-0399-CEB820561CB2}"/>
              </a:ext>
            </a:extLst>
          </p:cNvPr>
          <p:cNvSpPr txBox="1"/>
          <p:nvPr/>
        </p:nvSpPr>
        <p:spPr>
          <a:xfrm>
            <a:off x="184994" y="4109638"/>
            <a:ext cx="868399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snack do you want to eat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on hot days?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9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1" grpId="0" animBg="1"/>
      <p:bldP spid="8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3329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July 24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6517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722257" y="1409328"/>
            <a:ext cx="414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Summer Vacation.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567574-26EF-7F9D-4F48-4529576F7DCB}"/>
              </a:ext>
            </a:extLst>
          </p:cNvPr>
          <p:cNvSpPr txBox="1"/>
          <p:nvPr/>
        </p:nvSpPr>
        <p:spPr>
          <a:xfrm>
            <a:off x="184994" y="2147209"/>
            <a:ext cx="8750089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Do you have any plans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for summer vacation?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892139-41D9-F7A3-07B7-45CB5136DEDA}"/>
              </a:ext>
            </a:extLst>
          </p:cNvPr>
          <p:cNvSpPr txBox="1"/>
          <p:nvPr/>
        </p:nvSpPr>
        <p:spPr>
          <a:xfrm>
            <a:off x="196955" y="3828788"/>
            <a:ext cx="5773539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are you going to do?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39EAD2F-3E3D-7D70-0399-CEB820561CB2}"/>
              </a:ext>
            </a:extLst>
          </p:cNvPr>
          <p:cNvSpPr txBox="1"/>
          <p:nvPr/>
        </p:nvSpPr>
        <p:spPr>
          <a:xfrm>
            <a:off x="244762" y="5017924"/>
            <a:ext cx="5677924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06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11" grpId="0" animBg="1"/>
      <p:bldP spid="8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20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425245" y="2486221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during the Golden Week holidays?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A5605D-CC1F-DD1D-84CB-018D9DB48941}"/>
              </a:ext>
            </a:extLst>
          </p:cNvPr>
          <p:cNvSpPr txBox="1"/>
          <p:nvPr/>
        </p:nvSpPr>
        <p:spPr>
          <a:xfrm>
            <a:off x="425245" y="4215635"/>
            <a:ext cx="339778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 want to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8DA9E0-9C86-4DA1-96BE-AD84941CC932}"/>
              </a:ext>
            </a:extLst>
          </p:cNvPr>
          <p:cNvSpPr txBox="1"/>
          <p:nvPr/>
        </p:nvSpPr>
        <p:spPr>
          <a:xfrm>
            <a:off x="331838" y="5199132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do you want to go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during the Golden Week holidays?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60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0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21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st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36359C6-8375-D236-7703-0C76096DAE5B}"/>
              </a:ext>
            </a:extLst>
          </p:cNvPr>
          <p:cNvSpPr txBox="1"/>
          <p:nvPr/>
        </p:nvSpPr>
        <p:spPr>
          <a:xfrm>
            <a:off x="271447" y="2498387"/>
            <a:ext cx="756927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I’m going to watch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at 7:00 p.m.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350274" y="3948057"/>
            <a:ext cx="8443451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TV program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are you going to watch tonight?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002D471-01D8-8615-05EF-5B65D3170CD3}"/>
              </a:ext>
            </a:extLst>
          </p:cNvPr>
          <p:cNvSpPr txBox="1"/>
          <p:nvPr/>
        </p:nvSpPr>
        <p:spPr>
          <a:xfrm>
            <a:off x="308235" y="3228858"/>
            <a:ext cx="756927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about you?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AF0E89-3E77-693C-D13B-78F9774599E3}"/>
              </a:ext>
            </a:extLst>
          </p:cNvPr>
          <p:cNvSpPr txBox="1"/>
          <p:nvPr/>
        </p:nvSpPr>
        <p:spPr>
          <a:xfrm>
            <a:off x="350274" y="5302449"/>
            <a:ext cx="796866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Are you going to watch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at 19:00?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8F14A4-7D56-ABDD-144F-3164A8CB5940}"/>
              </a:ext>
            </a:extLst>
          </p:cNvPr>
          <p:cNvSpPr txBox="1"/>
          <p:nvPr/>
        </p:nvSpPr>
        <p:spPr>
          <a:xfrm>
            <a:off x="350274" y="5905368"/>
            <a:ext cx="796866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Yes, I am. / No, I’m not.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58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6" grpId="0" animBg="1"/>
      <p:bldP spid="11" grpId="0" animBg="1"/>
      <p:bldP spid="14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</a:t>
            </a:r>
            <a:r>
              <a:rPr kumimoji="1" lang="en-US" altLang="ja-JP" sz="3600" b="1">
                <a:latin typeface="Century Schoolbook" panose="02040604050505020304" pitchFamily="18" charset="0"/>
              </a:rPr>
              <a:t>April 22</a:t>
            </a:r>
            <a:r>
              <a:rPr kumimoji="1" lang="en-US" altLang="ja-JP" sz="3600" b="1" baseline="30000">
                <a:latin typeface="Century Schoolbook" panose="02040604050505020304" pitchFamily="18" charset="0"/>
              </a:rPr>
              <a:t>nd</a:t>
            </a:r>
            <a:r>
              <a:rPr kumimoji="1" lang="en-US" altLang="ja-JP" sz="3600" b="1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36359C6-8375-D236-7703-0C76096DAE5B}"/>
              </a:ext>
            </a:extLst>
          </p:cNvPr>
          <p:cNvSpPr txBox="1"/>
          <p:nvPr/>
        </p:nvSpPr>
        <p:spPr>
          <a:xfrm>
            <a:off x="271447" y="2498387"/>
            <a:ext cx="756927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I’m going to watch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at … p.m.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350274" y="3948057"/>
            <a:ext cx="8443451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TV program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are you going to watch tonight?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002D471-01D8-8615-05EF-5B65D3170CD3}"/>
              </a:ext>
            </a:extLst>
          </p:cNvPr>
          <p:cNvSpPr txBox="1"/>
          <p:nvPr/>
        </p:nvSpPr>
        <p:spPr>
          <a:xfrm>
            <a:off x="308235" y="3228858"/>
            <a:ext cx="756927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about you?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AF0E89-3E77-693C-D13B-78F9774599E3}"/>
              </a:ext>
            </a:extLst>
          </p:cNvPr>
          <p:cNvSpPr txBox="1"/>
          <p:nvPr/>
        </p:nvSpPr>
        <p:spPr>
          <a:xfrm>
            <a:off x="350274" y="5302449"/>
            <a:ext cx="796866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Are you going to watch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 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at …?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78F14A4-7D56-ABDD-144F-3164A8CB5940}"/>
              </a:ext>
            </a:extLst>
          </p:cNvPr>
          <p:cNvSpPr txBox="1"/>
          <p:nvPr/>
        </p:nvSpPr>
        <p:spPr>
          <a:xfrm>
            <a:off x="350274" y="5905368"/>
            <a:ext cx="7968665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Yes, I am. / No, I’m not.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6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6" grpId="0" animBg="1"/>
      <p:bldP spid="11" grpId="0" animBg="1"/>
      <p:bldP spid="14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24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This weekend plans.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ACF623-D697-01E4-5BA9-148CC9041BC1}"/>
              </a:ext>
            </a:extLst>
          </p:cNvPr>
          <p:cNvSpPr txBox="1"/>
          <p:nvPr/>
        </p:nvSpPr>
        <p:spPr>
          <a:xfrm>
            <a:off x="331838" y="2351782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are you going to do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this weekend?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50D761-475F-094C-269B-A5E3F9D617D6}"/>
              </a:ext>
            </a:extLst>
          </p:cNvPr>
          <p:cNvSpPr txBox="1"/>
          <p:nvPr/>
        </p:nvSpPr>
        <p:spPr>
          <a:xfrm>
            <a:off x="436942" y="3966291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do you want to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this weekend?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A31BBA-3C9B-E3E6-920D-D1C836D0FE96}"/>
              </a:ext>
            </a:extLst>
          </p:cNvPr>
          <p:cNvSpPr txBox="1"/>
          <p:nvPr/>
        </p:nvSpPr>
        <p:spPr>
          <a:xfrm>
            <a:off x="538316" y="5531807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are you going to go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this weekend?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77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27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4709653" y="1541637"/>
            <a:ext cx="415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‘last weekend’.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ACF623-D697-01E4-5BA9-148CC9041BC1}"/>
              </a:ext>
            </a:extLst>
          </p:cNvPr>
          <p:cNvSpPr txBox="1"/>
          <p:nvPr/>
        </p:nvSpPr>
        <p:spPr>
          <a:xfrm>
            <a:off x="331838" y="2351782"/>
            <a:ext cx="8067368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How was last weekend?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50D761-475F-094C-269B-A5E3F9D617D6}"/>
              </a:ext>
            </a:extLst>
          </p:cNvPr>
          <p:cNvSpPr txBox="1"/>
          <p:nvPr/>
        </p:nvSpPr>
        <p:spPr>
          <a:xfrm>
            <a:off x="331838" y="3485500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did you go 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last Saturday /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A31BBA-3C9B-E3E6-920D-D1C836D0FE96}"/>
              </a:ext>
            </a:extLst>
          </p:cNvPr>
          <p:cNvSpPr txBox="1"/>
          <p:nvPr/>
        </p:nvSpPr>
        <p:spPr>
          <a:xfrm>
            <a:off x="400665" y="5111661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did you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last Saturday / Sunday?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4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E2B946-51C9-C42D-9024-12AE93CFE836}"/>
              </a:ext>
            </a:extLst>
          </p:cNvPr>
          <p:cNvSpPr txBox="1"/>
          <p:nvPr/>
        </p:nvSpPr>
        <p:spPr>
          <a:xfrm>
            <a:off x="102217" y="248975"/>
            <a:ext cx="6227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It’s April 28</a:t>
            </a:r>
            <a:r>
              <a:rPr kumimoji="1" lang="en-US" altLang="ja-JP" sz="3600" b="1" baseline="30000" dirty="0">
                <a:latin typeface="Century Schoolbook" panose="02040604050505020304" pitchFamily="18" charset="0"/>
              </a:rPr>
              <a:t>th</a:t>
            </a:r>
            <a:r>
              <a:rPr kumimoji="1" lang="en-US" altLang="ja-JP" sz="3600" b="1" dirty="0">
                <a:latin typeface="Century Schoolbook" panose="02040604050505020304" pitchFamily="18" charset="0"/>
              </a:rPr>
              <a:t>.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018E71F-FFC4-1338-3D61-4370F46C6C1B}"/>
              </a:ext>
            </a:extLst>
          </p:cNvPr>
          <p:cNvSpPr txBox="1"/>
          <p:nvPr/>
        </p:nvSpPr>
        <p:spPr>
          <a:xfrm>
            <a:off x="102217" y="895306"/>
            <a:ext cx="784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latin typeface="Century Schoolbook" panose="02040604050505020304" pitchFamily="18" charset="0"/>
              </a:rPr>
              <a:t>Today’s small talk topic is </a:t>
            </a:r>
            <a:endParaRPr kumimoji="1" lang="ja-JP" altLang="en-US" sz="3600" b="1" dirty="0">
              <a:latin typeface="Century Schoolbook" panose="020406040505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00D702-0388-0F32-7342-C0D8BA64E858}"/>
              </a:ext>
            </a:extLst>
          </p:cNvPr>
          <p:cNvSpPr txBox="1"/>
          <p:nvPr/>
        </p:nvSpPr>
        <p:spPr>
          <a:xfrm>
            <a:off x="3608439" y="1541637"/>
            <a:ext cx="52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Keep the Ball Rolling.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6364EC-D7C6-44D6-3212-920E0D9C1322}"/>
              </a:ext>
            </a:extLst>
          </p:cNvPr>
          <p:cNvSpPr txBox="1"/>
          <p:nvPr/>
        </p:nvSpPr>
        <p:spPr>
          <a:xfrm>
            <a:off x="425245" y="2486221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Where are you going to go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during the Golden Week holidays?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A5605D-CC1F-DD1D-84CB-018D9DB48941}"/>
              </a:ext>
            </a:extLst>
          </p:cNvPr>
          <p:cNvSpPr txBox="1"/>
          <p:nvPr/>
        </p:nvSpPr>
        <p:spPr>
          <a:xfrm>
            <a:off x="425245" y="3823661"/>
            <a:ext cx="6300020" cy="584775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I’m going to go to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8DA9E0-9C86-4DA1-96BE-AD84941CC932}"/>
              </a:ext>
            </a:extLst>
          </p:cNvPr>
          <p:cNvSpPr txBox="1"/>
          <p:nvPr/>
        </p:nvSpPr>
        <p:spPr>
          <a:xfrm>
            <a:off x="331838" y="4777754"/>
            <a:ext cx="8067368" cy="1077218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What are you going to do</a:t>
            </a:r>
          </a:p>
          <a:p>
            <a:pPr algn="r"/>
            <a:r>
              <a:rPr kumimoji="1" lang="en-US" altLang="ja-JP" sz="3200" b="1" dirty="0">
                <a:latin typeface="Century Schoolbook" panose="02040604050505020304" pitchFamily="18" charset="0"/>
              </a:rPr>
              <a:t> during the Golden Week holidays?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6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" grpId="0"/>
      <p:bldP spid="7" grpId="0" animBg="1"/>
      <p:bldP spid="10" grpId="0" animBg="1"/>
      <p:bldP spid="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8702</TotalTime>
  <Words>1932</Words>
  <Application>Microsoft Office PowerPoint</Application>
  <PresentationFormat>画面に合わせる (4:3)</PresentationFormat>
  <Paragraphs>344</Paragraphs>
  <Slides>37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5" baseType="lpstr">
      <vt:lpstr>ＭＳ Ｐゴシック</vt:lpstr>
      <vt:lpstr>游ゴシック</vt:lpstr>
      <vt:lpstr>Arial</vt:lpstr>
      <vt:lpstr>Calibri</vt:lpstr>
      <vt:lpstr>Calibri Light</vt:lpstr>
      <vt:lpstr>Century Schoolbook</vt:lpstr>
      <vt:lpstr>Roboto</vt:lpstr>
      <vt:lpstr>Office テーマ</vt:lpstr>
      <vt:lpstr>Small Talk R08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Administrator</dc:creator>
  <cp:lastModifiedBy>秀紀 春日</cp:lastModifiedBy>
  <cp:revision>510</cp:revision>
  <dcterms:created xsi:type="dcterms:W3CDTF">2023-09-07T02:39:25Z</dcterms:created>
  <dcterms:modified xsi:type="dcterms:W3CDTF">2026-08-05T10:01:27Z</dcterms:modified>
</cp:coreProperties>
</file>